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71" r:id="rId2"/>
    <p:sldId id="272" r:id="rId3"/>
    <p:sldId id="256" r:id="rId4"/>
    <p:sldId id="257" r:id="rId5"/>
    <p:sldId id="258" r:id="rId6"/>
    <p:sldId id="259" r:id="rId7"/>
    <p:sldId id="266" r:id="rId8"/>
    <p:sldId id="267" r:id="rId9"/>
    <p:sldId id="261" r:id="rId10"/>
    <p:sldId id="268" r:id="rId11"/>
    <p:sldId id="269" r:id="rId12"/>
    <p:sldId id="270" r:id="rId13"/>
    <p:sldId id="264" r:id="rId14"/>
    <p:sldId id="265" r:id="rId15"/>
  </p:sldIdLst>
  <p:sldSz cx="9144000" cy="5143500" type="screen16x9"/>
  <p:notesSz cx="6858000" cy="9144000"/>
  <p:embeddedFontLst>
    <p:embeddedFont>
      <p:font typeface="Montserrat Medium" pitchFamily="2" charset="0"/>
      <p:regular r:id="rId17"/>
      <p:italic r:id="rId18"/>
    </p:embeddedFont>
    <p:embeddedFont>
      <p:font typeface="Montserrat Black" pitchFamily="2" charset="0"/>
      <p:bold r:id="rId19"/>
      <p:boldItalic r:id="rId20"/>
    </p:embeddedFont>
    <p:embeddedFont>
      <p:font typeface="Wingdings 3" panose="05040102010807070707" pitchFamily="18" charset="2"/>
      <p:regular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Montserrat" pitchFamily="2" charset="0"/>
      <p:regular r:id="rId26"/>
      <p:bold r:id="rId27"/>
      <p:italic r:id="rId28"/>
      <p:boldItalic r:id="rId29"/>
    </p:embeddedFont>
    <p:embeddedFont>
      <p:font typeface="Montserrat SemiBold" pitchFamily="2" charset="0"/>
      <p:bold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BEBD"/>
    <a:srgbClr val="FBF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77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c4033f8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c4033f8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855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250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bf8da8b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2bf8da8b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bf8da8b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bf8da8b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0938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1559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73611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80232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943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42505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6628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43862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614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8957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535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8979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6642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9070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2247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0031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0546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44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Spec%20technique.pdf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Outil%20de%20veille.ppt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s://www.figma.com/design/Q6NEUPqwz1U3HFaCaVoF7N/Maquette-desktop---Menu-Maker-by-Qwenta?node-id=0-491&amp;node-type=frame&amp;t=fQevfmUcJWSxSujM-0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Le%20kanban.ppt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A8A101A-4E6B-0359-2007-E7A56E6D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55" y="563473"/>
            <a:ext cx="4851614" cy="1281742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fr-FR" u="sng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Présentation</a:t>
            </a:r>
            <a:r>
              <a:rPr lang="fr-FR" u="sng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D7A668-4033-3BA1-A340-664E75E1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81" y="1898045"/>
            <a:ext cx="4864886" cy="2283920"/>
          </a:xfrm>
          <a:custGeom>
            <a:avLst/>
            <a:gdLst>
              <a:gd name="connsiteX0" fmla="*/ 0 w 6486514"/>
              <a:gd name="connsiteY0" fmla="*/ 0 h 3045227"/>
              <a:gd name="connsiteX1" fmla="*/ 6486514 w 6486514"/>
              <a:gd name="connsiteY1" fmla="*/ 0 h 3045227"/>
              <a:gd name="connsiteX2" fmla="*/ 6486514 w 6486514"/>
              <a:gd name="connsiteY2" fmla="*/ 3045227 h 3045227"/>
              <a:gd name="connsiteX3" fmla="*/ 0 w 6486514"/>
              <a:gd name="connsiteY3" fmla="*/ 3045227 h 3045227"/>
              <a:gd name="connsiteX4" fmla="*/ 0 w 6486514"/>
              <a:gd name="connsiteY4" fmla="*/ 0 h 30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6514" h="3045227" fill="none" extrusionOk="0">
                <a:moveTo>
                  <a:pt x="0" y="0"/>
                </a:moveTo>
                <a:cubicBezTo>
                  <a:pt x="2241749" y="-149972"/>
                  <a:pt x="5426054" y="85198"/>
                  <a:pt x="6486514" y="0"/>
                </a:cubicBezTo>
                <a:cubicBezTo>
                  <a:pt x="6655925" y="1459573"/>
                  <a:pt x="6572068" y="1535897"/>
                  <a:pt x="6486514" y="3045227"/>
                </a:cubicBezTo>
                <a:cubicBezTo>
                  <a:pt x="3963614" y="3136603"/>
                  <a:pt x="2832081" y="3039170"/>
                  <a:pt x="0" y="3045227"/>
                </a:cubicBezTo>
                <a:cubicBezTo>
                  <a:pt x="-92943" y="1763236"/>
                  <a:pt x="-168235" y="719874"/>
                  <a:pt x="0" y="0"/>
                </a:cubicBezTo>
                <a:close/>
              </a:path>
              <a:path w="6486514" h="3045227" stroke="0" extrusionOk="0">
                <a:moveTo>
                  <a:pt x="0" y="0"/>
                </a:moveTo>
                <a:cubicBezTo>
                  <a:pt x="2755652" y="-113254"/>
                  <a:pt x="4673461" y="102601"/>
                  <a:pt x="6486514" y="0"/>
                </a:cubicBezTo>
                <a:cubicBezTo>
                  <a:pt x="6433689" y="1037888"/>
                  <a:pt x="6609688" y="2566332"/>
                  <a:pt x="6486514" y="3045227"/>
                </a:cubicBezTo>
                <a:cubicBezTo>
                  <a:pt x="4410748" y="3101037"/>
                  <a:pt x="1410925" y="3214185"/>
                  <a:pt x="0" y="3045227"/>
                </a:cubicBezTo>
                <a:cubicBezTo>
                  <a:pt x="-144930" y="2175331"/>
                  <a:pt x="-18259" y="432453"/>
                  <a:pt x="0" y="0"/>
                </a:cubicBezTo>
                <a:close/>
              </a:path>
            </a:pathLst>
          </a:custGeom>
          <a:solidFill>
            <a:srgbClr val="FBF0E3"/>
          </a:solidFill>
          <a:ln>
            <a:solidFill>
              <a:srgbClr val="9CBEBD"/>
            </a:solidFill>
            <a:extLst>
              <a:ext uri="{C807C97D-BFC1-408E-A445-0C87EB9F89A2}">
                <ask:lineSketchStyleProps xmlns:ask="http://schemas.microsoft.com/office/drawing/2018/sketchyshapes" xmlns="" sd="3499211612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>
              <a:buFont typeface="Wingdings"/>
              <a:buChar char="v"/>
            </a:pPr>
            <a:r>
              <a:rPr lang="fr-FR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SANNIER</a:t>
            </a:r>
          </a:p>
          <a:p>
            <a:pPr algn="ctr">
              <a:buFont typeface="Wingdings"/>
              <a:buChar char="v"/>
            </a:pPr>
            <a:r>
              <a:rPr lang="fr-FR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Yoan</a:t>
            </a:r>
          </a:p>
          <a:p>
            <a:pPr algn="ctr">
              <a:buFont typeface="Wingdings"/>
              <a:buChar char="v"/>
            </a:pPr>
            <a:r>
              <a:rPr lang="fr-FR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29 </a:t>
            </a:r>
            <a:r>
              <a:rPr lang="fr-FR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ans</a:t>
            </a:r>
          </a:p>
          <a:p>
            <a:pPr algn="ctr">
              <a:buFont typeface="Wingdings"/>
              <a:buChar char="v"/>
            </a:pPr>
            <a:r>
              <a:rPr lang="fr-FR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Héricourt-en-Caux</a:t>
            </a:r>
          </a:p>
          <a:p>
            <a:pPr algn="ctr">
              <a:buFont typeface="Wingdings"/>
              <a:buChar char="v"/>
            </a:pPr>
            <a:r>
              <a:rPr lang="fr-FR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Formation 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130506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0E3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re 1">
            <a:hlinkClick r:id="rId4" action="ppaction://hlinkfile"/>
          </p:cNvPr>
          <p:cNvSpPr txBox="1">
            <a:spLocks/>
          </p:cNvSpPr>
          <p:nvPr/>
        </p:nvSpPr>
        <p:spPr>
          <a:xfrm>
            <a:off x="0" y="393258"/>
            <a:ext cx="4813300" cy="7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u="sng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spécification techniques </a:t>
            </a:r>
            <a:endParaRPr lang="fr-FR" u="sng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677" y="1622323"/>
            <a:ext cx="3570359" cy="1365250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557" y="1873225"/>
            <a:ext cx="1830647" cy="2371725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408" y="692127"/>
            <a:ext cx="2661642" cy="1601787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7245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0E3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-276635" y="577850"/>
            <a:ext cx="5213350" cy="90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u="sng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Veille technologique</a:t>
            </a:r>
            <a:endParaRPr lang="fr-FR" u="sng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6">
            <a:hlinkClick r:id="rId4" action="ppaction://hlinkpres?slideindex=1&amp;slidetitle=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25660"/>
            <a:ext cx="3645542" cy="81899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99" y="1536929"/>
            <a:ext cx="3038475" cy="1903806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2409" y="2097842"/>
            <a:ext cx="3230562" cy="1699313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884" y="2456579"/>
            <a:ext cx="2199070" cy="1884362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6282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21"/>
          <p:cNvSpPr/>
          <p:nvPr/>
        </p:nvSpPr>
        <p:spPr>
          <a:xfrm>
            <a:off x="-176325" y="0"/>
            <a:ext cx="9153600" cy="5143500"/>
          </a:xfrm>
          <a:prstGeom prst="rect">
            <a:avLst/>
          </a:prstGeom>
          <a:solidFill>
            <a:srgbClr val="FBF0E3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  <a:effectLst>
            <a:softEdge rad="317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-83362" y="268530"/>
            <a:ext cx="9144000" cy="7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u="sng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cela fonctionne ?</a:t>
            </a:r>
            <a:endParaRPr lang="fr-FR" u="sng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Google Shape;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2" y="1879023"/>
            <a:ext cx="1257300" cy="12573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164" y="3345306"/>
            <a:ext cx="1157745" cy="115774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05" y="1913659"/>
            <a:ext cx="1630219" cy="122266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24" y="943342"/>
            <a:ext cx="1017076" cy="101707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9736">
            <a:off x="1839794" y="1149374"/>
            <a:ext cx="1246736" cy="124673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8263">
            <a:off x="5074330" y="1167786"/>
            <a:ext cx="1246736" cy="124673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84453">
            <a:off x="5352008" y="3300811"/>
            <a:ext cx="1246736" cy="124673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514">
            <a:off x="1878988" y="3078061"/>
            <a:ext cx="1246736" cy="1246736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823770" y="2815289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React</a:t>
            </a:r>
            <a:endParaRPr lang="fr-FR" sz="2400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143558" y="1827226"/>
            <a:ext cx="1770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b="1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API REST</a:t>
            </a:r>
          </a:p>
          <a:p>
            <a:pPr lvl="0" algn="ctr"/>
            <a:r>
              <a:rPr lang="fr-FR" b="1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API </a:t>
            </a:r>
            <a:r>
              <a:rPr lang="fr-FR" b="1" dirty="0" err="1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Deliveroo</a:t>
            </a:r>
            <a:endParaRPr lang="fr-FR" b="1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  <a:p>
            <a:pPr lvl="0" algn="ctr"/>
            <a:r>
              <a:rPr lang="fr-FR" b="1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API Instagram</a:t>
            </a:r>
          </a:p>
          <a:p>
            <a:endParaRPr lang="fr-FR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713334" y="3132249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Node.js</a:t>
            </a:r>
          </a:p>
          <a:p>
            <a:r>
              <a:rPr lang="fr-FR" sz="24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Express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5018" y="4423962"/>
            <a:ext cx="177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MongoDB</a:t>
            </a:r>
            <a:endParaRPr lang="fr-FR" sz="2400" dirty="0" smtClean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08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-4800" y="0"/>
            <a:ext cx="9153600" cy="5143500"/>
          </a:xfrm>
          <a:prstGeom prst="rect">
            <a:avLst/>
          </a:prstGeom>
          <a:solidFill>
            <a:srgbClr val="FBF0E3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  <a:effectLst>
            <a:softEdge rad="317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25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u="sng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Conclusion :</a:t>
            </a:r>
            <a:endParaRPr sz="2000" u="sng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/>
          <p:cNvSpPr txBox="1"/>
          <p:nvPr/>
        </p:nvSpPr>
        <p:spPr>
          <a:xfrm>
            <a:off x="450850" y="641350"/>
            <a:ext cx="7543800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Nous 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développerons une API :</a:t>
            </a:r>
            <a:endParaRPr lang="fr-FR" sz="1100" dirty="0" smtClean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API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REST  en y ajoutant l’API de </a:t>
            </a:r>
            <a:r>
              <a:rPr lang="fr-FR" sz="1100" b="1" dirty="0" err="1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déliveroo</a:t>
            </a:r>
            <a:r>
              <a:rPr lang="fr-FR" sz="1100" b="1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&amp; L’API </a:t>
            </a:r>
            <a:r>
              <a:rPr lang="fr-FR" sz="1100" b="1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d’instagram</a:t>
            </a:r>
            <a:endParaRPr lang="fr-FR" sz="1100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  <a:p>
            <a:pPr lvl="1">
              <a:lnSpc>
                <a:spcPct val="150000"/>
              </a:lnSpc>
            </a:pP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Pour la base de données :</a:t>
            </a:r>
          </a:p>
          <a:p>
            <a:pPr lvl="1">
              <a:lnSpc>
                <a:spcPct val="150000"/>
              </a:lnSpc>
            </a:pP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Nous utiliserons une base de données </a:t>
            </a:r>
            <a:r>
              <a:rPr lang="fr-FR" sz="1100" b="1" dirty="0" err="1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MongoDB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</a:t>
            </a:r>
            <a:r>
              <a:rPr lang="fr-FR" sz="1100" b="1" dirty="0" err="1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NoSQL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fr-FR" sz="1100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  <a:p>
            <a:pPr lvl="1">
              <a:lnSpc>
                <a:spcPct val="150000"/>
              </a:lnSpc>
            </a:pP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Nous utiliserons la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méthode agile </a:t>
            </a:r>
            <a:r>
              <a:rPr lang="fr-FR" sz="1100" b="1" dirty="0" err="1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Scrum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 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avec une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réunion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une fois par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semaine 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chaque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lundi</a:t>
            </a:r>
          </a:p>
          <a:p>
            <a:pPr lvl="1">
              <a:lnSpc>
                <a:spcPct val="150000"/>
              </a:lnSpc>
            </a:pPr>
            <a:endParaRPr lang="fr-FR" sz="1100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  <a:p>
            <a:pPr lvl="1">
              <a:lnSpc>
                <a:spcPct val="150000"/>
              </a:lnSpc>
            </a:pP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Pour le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tableau Kanban 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nous utiliserons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Notions.</a:t>
            </a:r>
          </a:p>
          <a:p>
            <a:pPr lvl="1">
              <a:lnSpc>
                <a:spcPct val="150000"/>
              </a:lnSpc>
            </a:pPr>
            <a:endParaRPr lang="fr-FR" sz="1100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  <a:p>
            <a:pPr lvl="1">
              <a:lnSpc>
                <a:spcPct val="150000"/>
              </a:lnSpc>
            </a:pP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Pour la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Veille technologique 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nous utiliserons </a:t>
            </a:r>
            <a:r>
              <a:rPr lang="fr-FR" sz="1100" b="1" dirty="0" err="1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Wakelet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fr-FR" sz="1100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  <a:p>
            <a:pPr lvl="1">
              <a:lnSpc>
                <a:spcPct val="150000"/>
              </a:lnSpc>
            </a:pP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Le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Front-end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seras développer avec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</a:t>
            </a:r>
            <a:r>
              <a:rPr lang="fr-FR" sz="1100" b="1" dirty="0" err="1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React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Le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Back-end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développé avec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Node.js </a:t>
            </a:r>
            <a:r>
              <a:rPr lang="fr-FR" sz="11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avec </a:t>
            </a:r>
            <a:r>
              <a:rPr lang="fr-FR" sz="1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express.</a:t>
            </a:r>
            <a:endParaRPr lang="fr-FR" sz="1100" b="1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0E3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Google Shape;131;p22"/>
          <p:cNvSpPr txBox="1"/>
          <p:nvPr/>
        </p:nvSpPr>
        <p:spPr>
          <a:xfrm>
            <a:off x="2411475" y="21258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 u="sng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QUESTIONS ?</a:t>
            </a:r>
            <a:endParaRPr sz="3500" u="sng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95841" y="423276"/>
            <a:ext cx="3875943" cy="1219200"/>
          </a:xfrm>
        </p:spPr>
        <p:txBody>
          <a:bodyPr/>
          <a:lstStyle/>
          <a:p>
            <a:r>
              <a:rPr lang="fr-FR" u="sng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Projet </a:t>
            </a:r>
            <a:r>
              <a:rPr lang="fr-FR" u="sng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n°7 </a:t>
            </a:r>
            <a:r>
              <a:rPr lang="fr-FR" u="sng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: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5839" y="2928223"/>
            <a:ext cx="4234962" cy="822674"/>
          </a:xfrm>
          <a:custGeom>
            <a:avLst/>
            <a:gdLst>
              <a:gd name="connsiteX0" fmla="*/ 0 w 7933012"/>
              <a:gd name="connsiteY0" fmla="*/ 0 h 1096899"/>
              <a:gd name="connsiteX1" fmla="*/ 7933012 w 7933012"/>
              <a:gd name="connsiteY1" fmla="*/ 0 h 1096899"/>
              <a:gd name="connsiteX2" fmla="*/ 7933012 w 7933012"/>
              <a:gd name="connsiteY2" fmla="*/ 1096899 h 1096899"/>
              <a:gd name="connsiteX3" fmla="*/ 0 w 7933012"/>
              <a:gd name="connsiteY3" fmla="*/ 1096899 h 1096899"/>
              <a:gd name="connsiteX4" fmla="*/ 0 w 7933012"/>
              <a:gd name="connsiteY4" fmla="*/ 0 h 109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3012" h="1096899" fill="none" extrusionOk="0">
                <a:moveTo>
                  <a:pt x="0" y="0"/>
                </a:moveTo>
                <a:cubicBezTo>
                  <a:pt x="2687746" y="-59067"/>
                  <a:pt x="4993888" y="-129691"/>
                  <a:pt x="7933012" y="0"/>
                </a:cubicBezTo>
                <a:cubicBezTo>
                  <a:pt x="7914870" y="148849"/>
                  <a:pt x="7876092" y="711526"/>
                  <a:pt x="7933012" y="1096899"/>
                </a:cubicBezTo>
                <a:cubicBezTo>
                  <a:pt x="5248252" y="1227887"/>
                  <a:pt x="2264740" y="1004930"/>
                  <a:pt x="0" y="1096899"/>
                </a:cubicBezTo>
                <a:cubicBezTo>
                  <a:pt x="89881" y="887523"/>
                  <a:pt x="-22621" y="223795"/>
                  <a:pt x="0" y="0"/>
                </a:cubicBezTo>
                <a:close/>
              </a:path>
              <a:path w="7933012" h="1096899" stroke="0" extrusionOk="0">
                <a:moveTo>
                  <a:pt x="0" y="0"/>
                </a:moveTo>
                <a:cubicBezTo>
                  <a:pt x="2266167" y="124235"/>
                  <a:pt x="5598797" y="-150204"/>
                  <a:pt x="7933012" y="0"/>
                </a:cubicBezTo>
                <a:cubicBezTo>
                  <a:pt x="8017584" y="268477"/>
                  <a:pt x="7853717" y="910609"/>
                  <a:pt x="7933012" y="1096899"/>
                </a:cubicBezTo>
                <a:cubicBezTo>
                  <a:pt x="4581855" y="1068139"/>
                  <a:pt x="3896130" y="1126460"/>
                  <a:pt x="0" y="1096899"/>
                </a:cubicBezTo>
                <a:cubicBezTo>
                  <a:pt x="77133" y="624613"/>
                  <a:pt x="-73531" y="294497"/>
                  <a:pt x="0" y="0"/>
                </a:cubicBezTo>
                <a:close/>
              </a:path>
            </a:pathLst>
          </a:custGeom>
          <a:ln>
            <a:solidFill>
              <a:srgbClr val="9CBEBD"/>
            </a:solidFill>
            <a:extLst>
              <a:ext uri="{C807C97D-BFC1-408E-A445-0C87EB9F89A2}">
                <ask:lineSketchStyleProps xmlns:ask="http://schemas.microsoft.com/office/drawing/2018/sketchyshapes" xmlns="" sd="283741067">
                  <ask:type>
                    <ask:lineSketchCurved/>
                  </ask:type>
                </ask:lineSketchStyleProps>
              </a:ext>
            </a:extLst>
          </a:ln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r>
              <a:rPr lang="fr-FR" sz="18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Planifiez le développement d’un site de notre client</a:t>
            </a:r>
            <a:endParaRPr lang="fr-FR" sz="1800" b="1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5" name="Google Shape;55;p1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Sannier Yoan</a:t>
            </a:r>
            <a:r>
              <a:rPr lang="fr" sz="1500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fr" sz="1500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500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03/09/24 </a:t>
            </a:r>
            <a:endParaRPr sz="1500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996950" y="1111250"/>
            <a:ext cx="4089400" cy="2470150"/>
          </a:xfrm>
          <a:prstGeom prst="rect">
            <a:avLst/>
          </a:prstGeom>
          <a:solidFill>
            <a:srgbClr val="FBF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Google Shape;54;p13"/>
          <p:cNvSpPr txBox="1"/>
          <p:nvPr/>
        </p:nvSpPr>
        <p:spPr>
          <a:xfrm>
            <a:off x="596900" y="14486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br>
              <a:rPr lang="fr" sz="3500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500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fr" sz="3500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100" b="1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Menu Maker by </a:t>
            </a:r>
            <a:r>
              <a:rPr lang="fr" sz="3100" b="1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Qwenta</a:t>
            </a:r>
            <a:endParaRPr sz="3100" b="1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 u="sng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431800" y="1017725"/>
            <a:ext cx="3054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Objectif du projet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Aperçu de la maquette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Méthodologie utilisée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Tableau Kanban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Spécifications techniques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Veille technologique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Comment cela fonctionne 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Conclusions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Questions</a:t>
            </a: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69050"/>
            <a:ext cx="9144000" cy="51435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07000" y="512825"/>
            <a:ext cx="481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Objectif du projet :</a:t>
            </a:r>
            <a:endParaRPr sz="3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34775" y="1085525"/>
            <a:ext cx="5184975" cy="253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-FR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Créer un site ou un outil permettant aux restaurateurs de créer facilement leur menu.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endParaRPr lang="fr-FR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-FR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Facile d’utilisation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-FR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 le menu sur </a:t>
            </a:r>
            <a:r>
              <a:rPr lang="fr-FR" b="1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instagram</a:t>
            </a:r>
            <a:endParaRPr lang="fr-FR" b="1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-FR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Envoyer le menu sur </a:t>
            </a:r>
            <a:r>
              <a:rPr lang="fr-FR" b="1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Deliverro</a:t>
            </a:r>
            <a:endParaRPr lang="fr-FR" b="1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-FR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Exporter au format </a:t>
            </a:r>
            <a:r>
              <a:rPr lang="fr-FR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PDF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fr-FR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Imprimer le menu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43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25" y="460396"/>
            <a:ext cx="2778994" cy="4100945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202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194300" y="340546"/>
            <a:ext cx="3111500" cy="4428304"/>
          </a:xfrm>
          <a:prstGeom prst="rect">
            <a:avLst/>
          </a:prstGeom>
          <a:solidFill>
            <a:srgbClr val="FBF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95" y="2878894"/>
            <a:ext cx="2427165" cy="1782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67" y="2871063"/>
            <a:ext cx="2862867" cy="2102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2" y="798342"/>
            <a:ext cx="2688937" cy="1974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6" y="1223050"/>
            <a:ext cx="1067705" cy="2062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59" y="1122204"/>
            <a:ext cx="2084835" cy="1530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ZoneTexte 9"/>
          <p:cNvSpPr txBox="1"/>
          <p:nvPr/>
        </p:nvSpPr>
        <p:spPr>
          <a:xfrm>
            <a:off x="529770" y="1053324"/>
            <a:ext cx="911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LogIn</a:t>
            </a: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177344" y="1012480"/>
            <a:ext cx="13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DashBoard</a:t>
            </a: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016250" y="2769060"/>
            <a:ext cx="1385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Style menu</a:t>
            </a: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951090" y="561928"/>
            <a:ext cx="1584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Création Menu</a:t>
            </a: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535870" y="2670157"/>
            <a:ext cx="2441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Exporter &amp; Diffuser</a:t>
            </a: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sp>
        <p:nvSpPr>
          <p:cNvPr id="12" name="ZoneTexte 11">
            <a:hlinkClick r:id="rId10"/>
          </p:cNvPr>
          <p:cNvSpPr txBox="1"/>
          <p:nvPr/>
        </p:nvSpPr>
        <p:spPr>
          <a:xfrm>
            <a:off x="4354282" y="4584699"/>
            <a:ext cx="443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Montserrat" pitchFamily="2" charset="0"/>
              </a:rPr>
              <a:t>https://www.figma.com/design/Q6NEUPqwz1U3HFaCaVoF7N/Maquette-desktop---Menu-Maker-by-Qwenta?node-id=0-491&amp;node-type=frame&amp;t=fQevfmUcJWSxSujM-0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432300" y="4381500"/>
            <a:ext cx="167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Lien maquette </a:t>
            </a:r>
            <a:r>
              <a:rPr lang="fr-FR" sz="10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figma</a:t>
            </a:r>
            <a:r>
              <a:rPr lang="fr-FR" sz="1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 :</a:t>
            </a:r>
            <a:endParaRPr lang="fr-FR" sz="1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rganigramme : Processus 1"/>
          <p:cNvSpPr/>
          <p:nvPr/>
        </p:nvSpPr>
        <p:spPr>
          <a:xfrm>
            <a:off x="0" y="-4"/>
            <a:ext cx="9144000" cy="5143504"/>
          </a:xfrm>
          <a:prstGeom prst="flowChartProcess">
            <a:avLst/>
          </a:prstGeom>
          <a:solidFill>
            <a:srgbClr val="9CBEBD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riangle rectangle 2"/>
          <p:cNvSpPr/>
          <p:nvPr/>
        </p:nvSpPr>
        <p:spPr>
          <a:xfrm>
            <a:off x="0" y="0"/>
            <a:ext cx="9144000" cy="5143500"/>
          </a:xfrm>
          <a:prstGeom prst="rtTriangle">
            <a:avLst/>
          </a:prstGeom>
          <a:solidFill>
            <a:srgbClr val="FBF0E3"/>
          </a:solidFill>
          <a:ln>
            <a:solidFill>
              <a:srgbClr val="FBF0E3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1136824"/>
            <a:ext cx="25146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u="sng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La méthode agile :</a:t>
            </a:r>
          </a:p>
          <a:p>
            <a:r>
              <a:rPr lang="fr-FR" sz="1050" u="sng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 </a:t>
            </a:r>
          </a:p>
          <a:p>
            <a:r>
              <a:rPr lang="fr-FR" sz="1200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Les sprints. </a:t>
            </a:r>
          </a:p>
          <a:p>
            <a:endParaRPr lang="fr-FR" sz="1200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Medium" pitchFamily="2" charset="0"/>
            </a:endParaRPr>
          </a:p>
          <a:p>
            <a:endParaRPr lang="fr-FR" sz="1200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Medium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9746" y="1946189"/>
            <a:ext cx="343517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 La méthode agile est une </a:t>
            </a:r>
            <a:r>
              <a:rPr lang="fr-FR" sz="900" b="1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méthode de gestion de projet</a:t>
            </a:r>
            <a:r>
              <a:rPr lang="fr-FR" sz="900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. L'idée, lorsque l'on utilise cette approche, est d'apporter souplesse et performance à la gestion de projet. Centrée sur l'humain et la communication, elle permet aux clients de participer au développement d'un produit tout au long de l'avancement du projet.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900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Medium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900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Medium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2" charset="0"/>
              </a:rPr>
              <a:t>Ici , le projet aura une durée  d’un mois donc  au total 4 semaines , il y aura  2 sprints de 2 semaines avec une réunion chaque semaines le lundi pour vérifier l’avancement.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48" y="1410607"/>
            <a:ext cx="5350852" cy="29409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2438399" y="190500"/>
            <a:ext cx="458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 smtClean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Méthodologie Utilisée :</a:t>
            </a:r>
            <a:endParaRPr lang="fr-FR" sz="2400" u="sng" dirty="0">
              <a:solidFill>
                <a:srgbClr val="FBF0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7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CBEBD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BF0E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766119"/>
          </a:xfrm>
          <a:prstGeom prst="rect">
            <a:avLst/>
          </a:prstGeom>
          <a:blipFill dpi="0" rotWithShape="1">
            <a:blip r:embed="rId2"/>
            <a:srcRect/>
            <a:tile tx="0" ty="0" sx="20000" sy="45000" flip="none" algn="tl"/>
          </a:blipFill>
          <a:ln>
            <a:noFill/>
          </a:ln>
          <a:effectLst>
            <a:innerShdw blurRad="63500" dist="25400" dir="13500000">
              <a:srgbClr val="000000">
                <a:alpha val="75000"/>
              </a:srgbClr>
            </a:innerShdw>
            <a:softEdge rad="635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itchFamily="2" charset="0"/>
              </a:rPr>
              <a:t>LE PLANNING POKER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90" y="160898"/>
            <a:ext cx="1887511" cy="11144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45" y="1822622"/>
            <a:ext cx="3919897" cy="242320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84206" y="3274541"/>
            <a:ext cx="42877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u="sng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Pourquoi utilisé la méthode Planning Poker ? :</a:t>
            </a:r>
          </a:p>
          <a:p>
            <a:endParaRPr lang="fr-FR" sz="1200" u="sng" dirty="0">
              <a:solidFill>
                <a:srgbClr val="FBF0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pour évaluer la taille ou l'effort requis pour des tâches de développement logiciel.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900" b="1" u="sng" dirty="0">
              <a:solidFill>
                <a:srgbClr val="FBF0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Estimé le temps nécessaire pour accomplir une tâches et ainsi pouvoir planifier efficacement le temps nécessaire a chaque tâches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0321" y="1121376"/>
            <a:ext cx="428779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u="sng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Qu’est ce que le Planning Poker ? :</a:t>
            </a:r>
          </a:p>
          <a:p>
            <a:endParaRPr lang="fr-FR" sz="900" u="sng" dirty="0">
              <a:solidFill>
                <a:srgbClr val="FBF0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 pitchFamily="2" charset="0"/>
            </a:endParaRPr>
          </a:p>
          <a:p>
            <a:r>
              <a:rPr lang="fr-FR" sz="900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Dans le cadre de </a:t>
            </a:r>
            <a:r>
              <a:rPr lang="fr-FR" sz="900" u="sng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l’approche agile</a:t>
            </a:r>
            <a:r>
              <a:rPr lang="fr-FR" sz="900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, le "Planning Poker" ou "</a:t>
            </a:r>
            <a:r>
              <a:rPr lang="fr-FR" sz="900" dirty="0" err="1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Scrum</a:t>
            </a:r>
            <a:r>
              <a:rPr lang="fr-FR" sz="900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 Poker", une technique d'estimation souvent utilisé dans le cadre </a:t>
            </a:r>
            <a:r>
              <a:rPr lang="fr-FR" sz="900" dirty="0" err="1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Scrum</a:t>
            </a:r>
            <a:r>
              <a:rPr lang="fr-FR" sz="900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.</a:t>
            </a:r>
          </a:p>
          <a:p>
            <a:endParaRPr lang="fr-FR" sz="900" dirty="0">
              <a:solidFill>
                <a:srgbClr val="FBF0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 pitchFamily="2" charset="0"/>
            </a:endParaRPr>
          </a:p>
          <a:p>
            <a:r>
              <a:rPr lang="fr-FR" sz="900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Contrairement à ce que son nom suggère, il n'est pas utilisé pour la planification mais pour l'estimation. </a:t>
            </a:r>
          </a:p>
          <a:p>
            <a:r>
              <a:rPr lang="fr-FR" sz="900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Malgré son nom plutôt aléatoire, c'est une technique fiable et précise.</a:t>
            </a:r>
          </a:p>
          <a:p>
            <a:endParaRPr lang="fr-FR" sz="900" dirty="0">
              <a:solidFill>
                <a:srgbClr val="FBF0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 pitchFamily="2" charset="0"/>
            </a:endParaRPr>
          </a:p>
          <a:p>
            <a:r>
              <a:rPr lang="fr-FR" sz="900" dirty="0">
                <a:solidFill>
                  <a:srgbClr val="FBF0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 pitchFamily="2" charset="0"/>
              </a:rPr>
              <a:t>Chaque "joueur" pose sa carte simultanément avec les autres, évitant ainsi d'influencer les estimations des collègues en donnant son propre chiffre après avoir entendu celui d'un autre membre de l'équipe.</a:t>
            </a:r>
          </a:p>
        </p:txBody>
      </p:sp>
    </p:spTree>
    <p:extLst>
      <p:ext uri="{BB962C8B-B14F-4D97-AF65-F5344CB8AC3E}">
        <p14:creationId xmlns:p14="http://schemas.microsoft.com/office/powerpoint/2010/main" val="399713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0E3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-44450" y="577850"/>
            <a:ext cx="5003800" cy="7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u="sng" dirty="0" smtClean="0">
                <a:solidFill>
                  <a:srgbClr val="9CBE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Tableau Kanban </a:t>
            </a:r>
            <a:endParaRPr lang="fr-FR" u="sng" dirty="0">
              <a:solidFill>
                <a:srgbClr val="9CBE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 9">
            <a:hlinkClick r:id="rId4" action="ppaction://hlinkpres?slideindex=1&amp;slidetitle=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170271"/>
            <a:ext cx="2100271" cy="116681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62" y="2704717"/>
            <a:ext cx="2203450" cy="1864158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8076" y="2335450"/>
            <a:ext cx="2581274" cy="1749902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0"/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6552" y="1821883"/>
            <a:ext cx="1628996" cy="1939925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115</TotalTime>
  <Words>464</Words>
  <Application>Microsoft Office PowerPoint</Application>
  <PresentationFormat>Affichage à l'écran (16:9)</PresentationFormat>
  <Paragraphs>88</Paragraphs>
  <Slides>14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Wingdings</vt:lpstr>
      <vt:lpstr>Arial</vt:lpstr>
      <vt:lpstr>Montserrat Medium</vt:lpstr>
      <vt:lpstr>Montserrat Black</vt:lpstr>
      <vt:lpstr>Wingdings 3</vt:lpstr>
      <vt:lpstr>Century Gothic</vt:lpstr>
      <vt:lpstr>Montserrat</vt:lpstr>
      <vt:lpstr>Montserrat SemiBold</vt:lpstr>
      <vt:lpstr>Brin</vt:lpstr>
      <vt:lpstr>Présentation :</vt:lpstr>
      <vt:lpstr>Projet n°7 :</vt:lpstr>
      <vt:lpstr>Présentation PowerPoint</vt:lpstr>
      <vt:lpstr>Sommaire</vt:lpstr>
      <vt:lpstr>Objectif du projet :</vt:lpstr>
      <vt:lpstr>Aperçu de la maquette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Yoan . Sannier</cp:lastModifiedBy>
  <cp:revision>66</cp:revision>
  <dcterms:modified xsi:type="dcterms:W3CDTF">2024-09-21T12:12:09Z</dcterms:modified>
</cp:coreProperties>
</file>